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61" r:id="rId4"/>
    <p:sldId id="263" r:id="rId5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592BA38-E263-433D-9F48-8DD470466DCC}" type="datetimeFigureOut">
              <a:rPr lang="he-IL" smtClean="0"/>
              <a:t>ט"ז/סיון/תש"פ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C539402-2F17-4E80-89B4-6DAF1902F5B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0562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عنصر نائب للملاحظات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e-IL" altLang="he-IL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56" name="عنصر نائب لرقم الشريحة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44BB872-D0A3-479B-A22C-5722E0FBD0EA}" type="slidenum">
              <a:rPr lang="he-IL" altLang="he-IL" smtClean="0"/>
              <a:pPr/>
              <a:t>3</a:t>
            </a:fld>
            <a:endParaRPr lang="en-US" altLang="he-IL" smtClean="0"/>
          </a:p>
        </p:txBody>
      </p:sp>
    </p:spTree>
    <p:extLst>
      <p:ext uri="{BB962C8B-B14F-4D97-AF65-F5344CB8AC3E}">
        <p14:creationId xmlns:p14="http://schemas.microsoft.com/office/powerpoint/2010/main" val="2469569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BAB6E-0499-4C31-9B7B-C946B296516D}" type="datetimeFigureOut">
              <a:rPr lang="he-IL" smtClean="0"/>
              <a:t>ט"ז/סיון/תש"פ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755EA-0FAB-4A8E-B332-4E89864AEF8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74217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BAB6E-0499-4C31-9B7B-C946B296516D}" type="datetimeFigureOut">
              <a:rPr lang="he-IL" smtClean="0"/>
              <a:t>ט"ז/סיון/תש"פ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755EA-0FAB-4A8E-B332-4E89864AEF8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53642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BAB6E-0499-4C31-9B7B-C946B296516D}" type="datetimeFigureOut">
              <a:rPr lang="he-IL" smtClean="0"/>
              <a:t>ט"ז/סיון/תש"פ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755EA-0FAB-4A8E-B332-4E89864AEF8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52180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BAB6E-0499-4C31-9B7B-C946B296516D}" type="datetimeFigureOut">
              <a:rPr lang="he-IL" smtClean="0"/>
              <a:t>ט"ז/סיון/תש"פ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755EA-0FAB-4A8E-B332-4E89864AEF8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50988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BAB6E-0499-4C31-9B7B-C946B296516D}" type="datetimeFigureOut">
              <a:rPr lang="he-IL" smtClean="0"/>
              <a:t>ט"ז/סיון/תש"פ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755EA-0FAB-4A8E-B332-4E89864AEF8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77957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BAB6E-0499-4C31-9B7B-C946B296516D}" type="datetimeFigureOut">
              <a:rPr lang="he-IL" smtClean="0"/>
              <a:t>ט"ז/סיון/תש"פ</a:t>
            </a:fld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755EA-0FAB-4A8E-B332-4E89864AEF8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5727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BAB6E-0499-4C31-9B7B-C946B296516D}" type="datetimeFigureOut">
              <a:rPr lang="he-IL" smtClean="0"/>
              <a:t>ט"ז/סיון/תש"פ</a:t>
            </a:fld>
            <a:endParaRPr lang="he-IL" dirty="0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755EA-0FAB-4A8E-B332-4E89864AEF8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44216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BAB6E-0499-4C31-9B7B-C946B296516D}" type="datetimeFigureOut">
              <a:rPr lang="he-IL" smtClean="0"/>
              <a:t>ט"ז/סיון/תש"פ</a:t>
            </a:fld>
            <a:endParaRPr lang="he-IL" dirty="0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755EA-0FAB-4A8E-B332-4E89864AEF8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250236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BAB6E-0499-4C31-9B7B-C946B296516D}" type="datetimeFigureOut">
              <a:rPr lang="he-IL" smtClean="0"/>
              <a:t>ט"ז/סיון/תש"פ</a:t>
            </a:fld>
            <a:endParaRPr lang="he-IL" dirty="0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755EA-0FAB-4A8E-B332-4E89864AEF8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527107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BAB6E-0499-4C31-9B7B-C946B296516D}" type="datetimeFigureOut">
              <a:rPr lang="he-IL" smtClean="0"/>
              <a:t>ט"ז/סיון/תש"פ</a:t>
            </a:fld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755EA-0FAB-4A8E-B332-4E89864AEF8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511529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BAB6E-0499-4C31-9B7B-C946B296516D}" type="datetimeFigureOut">
              <a:rPr lang="he-IL" smtClean="0"/>
              <a:t>ט"ז/סיון/תש"פ</a:t>
            </a:fld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755EA-0FAB-4A8E-B332-4E89864AEF8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040612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BAB6E-0499-4C31-9B7B-C946B296516D}" type="datetimeFigureOut">
              <a:rPr lang="he-IL" smtClean="0"/>
              <a:t>ט"ז/סיון/תש"פ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755EA-0FAB-4A8E-B332-4E89864AEF8C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613075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מציין מיקום תוכן 2"/>
              <p:cNvSpPr>
                <a:spLocks noGrp="1"/>
              </p:cNvSpPr>
              <p:nvPr>
                <p:ph idx="1"/>
              </p:nvPr>
            </p:nvSpPr>
            <p:spPr>
              <a:xfrm>
                <a:off x="902594" y="978794"/>
                <a:ext cx="10515600" cy="5030743"/>
              </a:xfrm>
            </p:spPr>
            <p:txBody>
              <a:bodyPr/>
              <a:lstStyle/>
              <a:p>
                <a:r>
                  <a:rPr lang="ar-SY" sz="3600" dirty="0" smtClean="0"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مراجعة :</a:t>
                </a:r>
              </a:p>
              <a:p>
                <a:pPr marL="0" indent="0" algn="ctr">
                  <a:buNone/>
                </a:pPr>
                <a:endParaRPr lang="ar-SY" sz="3600" dirty="0" smtClean="0">
                  <a:latin typeface="Arabic Typesetting" panose="03020402040406030203" pitchFamily="66" charset="-78"/>
                  <a:cs typeface="Arabic Typesetting" panose="03020402040406030203" pitchFamily="66" charset="-78"/>
                </a:endParaRPr>
              </a:p>
              <a:p>
                <a:pPr marL="0" indent="0" algn="ctr">
                  <a:buNone/>
                </a:pPr>
                <a:r>
                  <a:rPr lang="ar-SY" sz="3600" dirty="0" smtClean="0"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تعلمنا بالدرس السابق ينطبق </a:t>
                </a:r>
                <a:r>
                  <a:rPr lang="ar-SY" sz="3600" dirty="0"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مثلثان إذا تساوى ضلعين من المثلث الأول الضلعين المناظرين في المثلث</a:t>
                </a:r>
              </a:p>
              <a:p>
                <a:pPr marL="0" indent="0" algn="ctr">
                  <a:buNone/>
                </a:pPr>
                <a:r>
                  <a:rPr lang="ar-SY" sz="3600" dirty="0" smtClean="0"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لثاني</a:t>
                </a:r>
                <a:r>
                  <a:rPr lang="ar-SY" sz="3600" dirty="0"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, وتساوي الزاوية المحصورة بينهما بالزاوية المناظرة لها بالمثلث </a:t>
                </a:r>
                <a:r>
                  <a:rPr lang="ar-SY" sz="3600" dirty="0" smtClean="0"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الآخر .</a:t>
                </a:r>
                <a:r>
                  <a:rPr lang="ar-SY" sz="3600" dirty="0"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 </a:t>
                </a:r>
              </a:p>
              <a:p>
                <a:pPr marL="0" indent="0" algn="ctr">
                  <a:buNone/>
                </a:pPr>
                <a:r>
                  <a:rPr lang="ar-SY" sz="3600" dirty="0" smtClean="0"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تدعى</a:t>
                </a:r>
                <a:r>
                  <a:rPr lang="ar-SY" sz="3600" dirty="0"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 نظرية التطابق هذه: ضلع، زاوية، ضلع وتختصر بكتابتها كالتالي: </a:t>
                </a:r>
                <a14:m>
                  <m:oMath xmlns:m="http://schemas.openxmlformats.org/officeDocument/2006/math">
                    <m:r>
                      <a:rPr lang="ar-SY" sz="3600" i="1" dirty="0" smtClean="0">
                        <a:latin typeface="Cambria Math" panose="02040503050406030204" pitchFamily="18" charset="0"/>
                        <a:cs typeface="Arabic Typesetting" panose="03020402040406030203" pitchFamily="66" charset="-78"/>
                      </a:rPr>
                      <m:t>ض</m:t>
                    </m:r>
                    <m:r>
                      <a:rPr lang="ar-SY" sz="3600" i="1" dirty="0" smtClean="0">
                        <a:latin typeface="Cambria Math" panose="02040503050406030204" pitchFamily="18" charset="0"/>
                        <a:cs typeface="Arabic Typesetting" panose="03020402040406030203" pitchFamily="66" charset="-78"/>
                      </a:rPr>
                      <m:t>.</m:t>
                    </m:r>
                    <m:r>
                      <a:rPr lang="ar-SY" sz="3600" i="1" dirty="0" smtClean="0">
                        <a:latin typeface="Cambria Math" panose="02040503050406030204" pitchFamily="18" charset="0"/>
                        <a:cs typeface="Arabic Typesetting" panose="03020402040406030203" pitchFamily="66" charset="-78"/>
                      </a:rPr>
                      <m:t>ز</m:t>
                    </m:r>
                    <m:r>
                      <a:rPr lang="ar-SY" sz="3600" i="1" dirty="0" smtClean="0">
                        <a:latin typeface="Cambria Math" panose="02040503050406030204" pitchFamily="18" charset="0"/>
                        <a:cs typeface="Arabic Typesetting" panose="03020402040406030203" pitchFamily="66" charset="-78"/>
                      </a:rPr>
                      <m:t>.</m:t>
                    </m:r>
                    <m:r>
                      <a:rPr lang="ar-SY" sz="3600" i="1" dirty="0" smtClean="0">
                        <a:latin typeface="Cambria Math" panose="02040503050406030204" pitchFamily="18" charset="0"/>
                        <a:cs typeface="Arabic Typesetting" panose="03020402040406030203" pitchFamily="66" charset="-78"/>
                      </a:rPr>
                      <m:t>ض</m:t>
                    </m:r>
                  </m:oMath>
                </a14:m>
                <a:endParaRPr lang="ar-SY" sz="3600" dirty="0">
                  <a:latin typeface="Arabic Typesetting" panose="03020402040406030203" pitchFamily="66" charset="-78"/>
                  <a:cs typeface="Arabic Typesetting" panose="03020402040406030203" pitchFamily="66" charset="-78"/>
                </a:endParaRPr>
              </a:p>
              <a:p>
                <a:pPr marL="0" indent="0">
                  <a:buNone/>
                </a:pPr>
                <a:endParaRPr lang="he-IL" dirty="0"/>
              </a:p>
            </p:txBody>
          </p:sp>
        </mc:Choice>
        <mc:Fallback>
          <p:sp>
            <p:nvSpPr>
              <p:cNvPr id="3" name="מציין מיקום תוכן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02594" y="978794"/>
                <a:ext cx="10515600" cy="5030743"/>
              </a:xfrm>
              <a:blipFill>
                <a:blip r:embed="rId2"/>
                <a:stretch>
                  <a:fillRect t="-4000" r="-1681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398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38759" y="991673"/>
                <a:ext cx="6893105" cy="378565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ar-SY" sz="3600" b="1" dirty="0" smtClean="0"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تطابق المثلثين حسب نظرية </a:t>
                </a:r>
                <a:r>
                  <a:rPr lang="ar-SY" sz="3600" b="1" dirty="0" err="1" smtClean="0"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ض.ز.ض</a:t>
                </a:r>
                <a:r>
                  <a:rPr lang="ar-SY" sz="3600" b="1" dirty="0" smtClean="0"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 :</a:t>
                </a:r>
              </a:p>
              <a:p>
                <a:pPr algn="l"/>
                <a:r>
                  <a:rPr lang="en-US" sz="2800" dirty="0"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 </a:t>
                </a:r>
                <a:endParaRPr lang="en-US" sz="2800" dirty="0" smtClean="0">
                  <a:latin typeface="Arabic Typesetting" panose="03020402040406030203" pitchFamily="66" charset="-78"/>
                  <a:cs typeface="Arabic Typesetting" panose="03020402040406030203" pitchFamily="66" charset="-78"/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dirty="0" smtClean="0">
                          <a:latin typeface="Cambria Math" panose="02040503050406030204" pitchFamily="18" charset="0"/>
                          <a:cs typeface="Arabic Typesetting" panose="03020402040406030203" pitchFamily="66" charset="-78"/>
                        </a:rPr>
                        <m:t> 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  <a:cs typeface="Arabic Typesetting" panose="03020402040406030203" pitchFamily="66" charset="-78"/>
                        </a:rPr>
                        <m:t>𝐵𝐴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  <a:cs typeface="Arabic Typesetting" panose="03020402040406030203" pitchFamily="66" charset="-78"/>
                        </a:rPr>
                        <m:t>= 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  <a:cs typeface="Arabic Typesetting" panose="03020402040406030203" pitchFamily="66" charset="-78"/>
                        </a:rPr>
                        <m:t>𝐸𝐷</m:t>
                      </m:r>
                    </m:oMath>
                  </m:oMathPara>
                </a14:m>
                <a:endParaRPr lang="en-US" sz="2800" dirty="0" smtClean="0">
                  <a:latin typeface="Arabic Typesetting" panose="03020402040406030203" pitchFamily="66" charset="-78"/>
                  <a:cs typeface="Arabic Typesetting" panose="03020402040406030203" pitchFamily="66" charset="-78"/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latin typeface="Cambria Math" panose="02040503050406030204" pitchFamily="18" charset="0"/>
                          <a:cs typeface="Arabic Typesetting" panose="03020402040406030203" pitchFamily="66" charset="-78"/>
                        </a:rPr>
                        <m:t>&lt;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  <a:cs typeface="Arabic Typesetting" panose="03020402040406030203" pitchFamily="66" charset="-78"/>
                        </a:rPr>
                        <m:t>𝐵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  <a:cs typeface="Arabic Typesetting" panose="03020402040406030203" pitchFamily="66" charset="-78"/>
                        </a:rPr>
                        <m:t> = &lt; 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  <a:cs typeface="Arabic Typesetting" panose="03020402040406030203" pitchFamily="66" charset="-78"/>
                        </a:rPr>
                        <m:t>𝐸</m:t>
                      </m:r>
                    </m:oMath>
                  </m:oMathPara>
                </a14:m>
                <a:endParaRPr lang="en-US" sz="2800" dirty="0" smtClean="0">
                  <a:latin typeface="Arabic Typesetting" panose="03020402040406030203" pitchFamily="66" charset="-78"/>
                  <a:cs typeface="Arabic Typesetting" panose="03020402040406030203" pitchFamily="66" charset="-78"/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latin typeface="Cambria Math" panose="02040503050406030204" pitchFamily="18" charset="0"/>
                          <a:cs typeface="Arabic Typesetting" panose="03020402040406030203" pitchFamily="66" charset="-78"/>
                        </a:rPr>
                        <m:t>𝐵𝐶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  <a:cs typeface="Arabic Typesetting" panose="03020402040406030203" pitchFamily="66" charset="-78"/>
                        </a:rPr>
                        <m:t>=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  <a:cs typeface="Arabic Typesetting" panose="03020402040406030203" pitchFamily="66" charset="-78"/>
                        </a:rPr>
                        <m:t>𝐸𝐹</m:t>
                      </m:r>
                    </m:oMath>
                  </m:oMathPara>
                </a14:m>
                <a:endParaRPr lang="en-US" sz="2800" dirty="0" smtClean="0">
                  <a:latin typeface="Arabic Typesetting" panose="03020402040406030203" pitchFamily="66" charset="-78"/>
                  <a:cs typeface="Arabic Typesetting" panose="03020402040406030203" pitchFamily="66" charset="-78"/>
                </a:endParaRPr>
              </a:p>
              <a:p>
                <a:r>
                  <a:rPr lang="ar-SY" sz="3600" b="1" dirty="0" smtClean="0"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من هنا ينتج تطابق المثلثين:</a:t>
                </a:r>
              </a:p>
              <a:p>
                <a:pPr algn="l"/>
                <a:endParaRPr lang="ar-SY" sz="2800" dirty="0" smtClean="0">
                  <a:latin typeface="Arabic Typesetting" panose="03020402040406030203" pitchFamily="66" charset="-78"/>
                  <a:cs typeface="Arabic Typesetting" panose="03020402040406030203" pitchFamily="66" charset="-78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en-US" sz="2800" dirty="0" smtClean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ABC </a:t>
                </a:r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≅∆</m:t>
                    </m:r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𝐷𝐸𝐹</m:t>
                    </m:r>
                  </m:oMath>
                </a14:m>
                <a:endParaRPr lang="he-IL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759" y="991673"/>
                <a:ext cx="6893105" cy="3785652"/>
              </a:xfrm>
              <a:prstGeom prst="rect">
                <a:avLst/>
              </a:prstGeom>
              <a:blipFill>
                <a:blip r:embed="rId2"/>
                <a:stretch>
                  <a:fillRect l="-442" t="-2576" r="-2653" b="-3704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30" name="Picture 6" descr="أنا أحب الرياضيات: تطابق المثلثات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1864" y="1712890"/>
            <a:ext cx="3981987" cy="4031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603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981200" y="152400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ar-SA" sz="4400" b="1" dirty="0">
                <a:solidFill>
                  <a:srgbClr val="C00000"/>
                </a:solidFill>
                <a:latin typeface="+mj-lt"/>
                <a:ea typeface="+mj-ea"/>
                <a:cs typeface="FrankRuehl" pitchFamily="34" charset="-79"/>
              </a:rPr>
              <a:t>أمثلة: </a:t>
            </a:r>
          </a:p>
          <a:p>
            <a:pPr algn="ctr">
              <a:defRPr/>
            </a:pPr>
            <a:r>
              <a:rPr lang="ar-SA" sz="4000" dirty="0">
                <a:solidFill>
                  <a:srgbClr val="C00000"/>
                </a:solidFill>
                <a:latin typeface="+mj-lt"/>
                <a:ea typeface="+mj-ea"/>
                <a:cs typeface="FrankRuehl" pitchFamily="34" charset="-79"/>
              </a:rPr>
              <a:t>هل المثلثات التالية متطابقة ؟</a:t>
            </a:r>
          </a:p>
          <a:p>
            <a:pPr algn="ctr">
              <a:defRPr/>
            </a:pPr>
            <a:endParaRPr lang="en-US" sz="4800" dirty="0">
              <a:solidFill>
                <a:schemeClr val="tx2">
                  <a:satMod val="200000"/>
                </a:schemeClr>
              </a:solidFill>
              <a:latin typeface="+mj-lt"/>
              <a:ea typeface="+mj-ea"/>
              <a:cs typeface="FrankRuehl" pitchFamily="34" charset="-79"/>
            </a:endParaRPr>
          </a:p>
        </p:txBody>
      </p:sp>
      <p:sp>
        <p:nvSpPr>
          <p:cNvPr id="33" name="قوس كبير أيسر 32"/>
          <p:cNvSpPr/>
          <p:nvPr/>
        </p:nvSpPr>
        <p:spPr>
          <a:xfrm rot="1757689">
            <a:off x="2190751" y="1514476"/>
            <a:ext cx="957263" cy="1420813"/>
          </a:xfrm>
          <a:prstGeom prst="leftBrac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grpSp>
        <p:nvGrpSpPr>
          <p:cNvPr id="22532" name="مجموعة 37"/>
          <p:cNvGrpSpPr>
            <a:grpSpLocks/>
          </p:cNvGrpSpPr>
          <p:nvPr/>
        </p:nvGrpSpPr>
        <p:grpSpPr bwMode="auto">
          <a:xfrm>
            <a:off x="2144911" y="1524000"/>
            <a:ext cx="3466705" cy="1828800"/>
            <a:chOff x="87509" y="1524000"/>
            <a:chExt cx="3466529" cy="1828800"/>
          </a:xfrm>
        </p:grpSpPr>
        <p:sp>
          <p:nvSpPr>
            <p:cNvPr id="22" name="مستطيل 21"/>
            <p:cNvSpPr/>
            <p:nvPr/>
          </p:nvSpPr>
          <p:spPr bwMode="auto">
            <a:xfrm>
              <a:off x="87509" y="1524000"/>
              <a:ext cx="41868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b="1" dirty="0">
                  <a:solidFill>
                    <a:srgbClr val="C00000"/>
                  </a:solidFill>
                  <a:cs typeface="FrankRuehl" pitchFamily="34" charset="-79"/>
                </a:rPr>
                <a:t>10</a:t>
              </a:r>
              <a:endParaRPr lang="en-US" sz="2000" dirty="0">
                <a:solidFill>
                  <a:schemeClr val="tx2">
                    <a:satMod val="200000"/>
                  </a:schemeClr>
                </a:solidFill>
                <a:cs typeface="FrankRuehl" pitchFamily="34" charset="-79"/>
              </a:endParaRPr>
            </a:p>
          </p:txBody>
        </p:sp>
        <p:sp>
          <p:nvSpPr>
            <p:cNvPr id="32" name="مثلث متساوي الساقين 31"/>
            <p:cNvSpPr/>
            <p:nvPr/>
          </p:nvSpPr>
          <p:spPr>
            <a:xfrm>
              <a:off x="609573" y="1676400"/>
              <a:ext cx="2057295" cy="1676400"/>
            </a:xfrm>
            <a:prstGeom prst="triangl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/>
            </a:p>
          </p:txBody>
        </p:sp>
        <p:sp>
          <p:nvSpPr>
            <p:cNvPr id="34" name="قوس كبير أيسر 33"/>
            <p:cNvSpPr/>
            <p:nvPr/>
          </p:nvSpPr>
          <p:spPr>
            <a:xfrm rot="9022699">
              <a:off x="2206516" y="1565275"/>
              <a:ext cx="984200" cy="1481138"/>
            </a:xfrm>
            <a:prstGeom prst="leftBrac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/>
            </a:p>
          </p:txBody>
        </p:sp>
        <p:sp>
          <p:nvSpPr>
            <p:cNvPr id="35" name="مستطيل 34"/>
            <p:cNvSpPr/>
            <p:nvPr/>
          </p:nvSpPr>
          <p:spPr bwMode="auto">
            <a:xfrm>
              <a:off x="3135355" y="1752600"/>
              <a:ext cx="41868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b="1" dirty="0">
                  <a:solidFill>
                    <a:srgbClr val="C00000"/>
                  </a:solidFill>
                  <a:cs typeface="FrankRuehl" pitchFamily="34" charset="-79"/>
                </a:rPr>
                <a:t>10</a:t>
              </a:r>
              <a:endParaRPr lang="en-US" sz="2000" dirty="0">
                <a:solidFill>
                  <a:schemeClr val="tx2">
                    <a:satMod val="200000"/>
                  </a:schemeClr>
                </a:solidFill>
                <a:cs typeface="FrankRuehl" pitchFamily="34" charset="-79"/>
              </a:endParaRPr>
            </a:p>
          </p:txBody>
        </p:sp>
        <p:sp>
          <p:nvSpPr>
            <p:cNvPr id="36" name="شكل حر 35"/>
            <p:cNvSpPr/>
            <p:nvPr/>
          </p:nvSpPr>
          <p:spPr>
            <a:xfrm>
              <a:off x="1473129" y="1941513"/>
              <a:ext cx="330183" cy="79375"/>
            </a:xfrm>
            <a:custGeom>
              <a:avLst/>
              <a:gdLst>
                <a:gd name="connsiteX0" fmla="*/ 1513 w 329317"/>
                <a:gd name="connsiteY0" fmla="*/ 0 h 79843"/>
                <a:gd name="connsiteX1" fmla="*/ 36019 w 329317"/>
                <a:gd name="connsiteY1" fmla="*/ 43132 h 79843"/>
                <a:gd name="connsiteX2" fmla="*/ 96404 w 329317"/>
                <a:gd name="connsiteY2" fmla="*/ 77638 h 79843"/>
                <a:gd name="connsiteX3" fmla="*/ 260305 w 329317"/>
                <a:gd name="connsiteY3" fmla="*/ 69012 h 79843"/>
                <a:gd name="connsiteX4" fmla="*/ 286185 w 329317"/>
                <a:gd name="connsiteY4" fmla="*/ 60385 h 79843"/>
                <a:gd name="connsiteX5" fmla="*/ 312064 w 329317"/>
                <a:gd name="connsiteY5" fmla="*/ 43132 h 79843"/>
                <a:gd name="connsiteX6" fmla="*/ 329317 w 329317"/>
                <a:gd name="connsiteY6" fmla="*/ 25880 h 79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9317" h="79843">
                  <a:moveTo>
                    <a:pt x="1513" y="0"/>
                  </a:moveTo>
                  <a:cubicBezTo>
                    <a:pt x="15674" y="42487"/>
                    <a:pt x="0" y="13116"/>
                    <a:pt x="36019" y="43132"/>
                  </a:cubicBezTo>
                  <a:cubicBezTo>
                    <a:pt x="80073" y="79843"/>
                    <a:pt x="40546" y="63674"/>
                    <a:pt x="96404" y="77638"/>
                  </a:cubicBezTo>
                  <a:cubicBezTo>
                    <a:pt x="151038" y="74763"/>
                    <a:pt x="205820" y="73965"/>
                    <a:pt x="260305" y="69012"/>
                  </a:cubicBezTo>
                  <a:cubicBezTo>
                    <a:pt x="269361" y="68189"/>
                    <a:pt x="278052" y="64452"/>
                    <a:pt x="286185" y="60385"/>
                  </a:cubicBezTo>
                  <a:cubicBezTo>
                    <a:pt x="295458" y="55748"/>
                    <a:pt x="303968" y="49609"/>
                    <a:pt x="312064" y="43132"/>
                  </a:cubicBezTo>
                  <a:cubicBezTo>
                    <a:pt x="318415" y="38051"/>
                    <a:pt x="323566" y="31631"/>
                    <a:pt x="329317" y="25880"/>
                  </a:cubicBezTo>
                </a:path>
              </a:pathLst>
            </a:cu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/>
            </a:p>
          </p:txBody>
        </p:sp>
        <p:sp>
          <p:nvSpPr>
            <p:cNvPr id="37" name="مستطيل 36"/>
            <p:cNvSpPr/>
            <p:nvPr/>
          </p:nvSpPr>
          <p:spPr bwMode="auto">
            <a:xfrm>
              <a:off x="1460503" y="1981200"/>
              <a:ext cx="44432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2000" b="1" dirty="0">
                  <a:solidFill>
                    <a:srgbClr val="C00000"/>
                  </a:solidFill>
                  <a:cs typeface="FrankRuehl" pitchFamily="34" charset="-79"/>
                </a:rPr>
                <a:t>80</a:t>
              </a:r>
              <a:endParaRPr lang="en-US" sz="2000" dirty="0">
                <a:solidFill>
                  <a:schemeClr val="tx2">
                    <a:satMod val="200000"/>
                  </a:schemeClr>
                </a:solidFill>
                <a:cs typeface="FrankRuehl" pitchFamily="34" charset="-79"/>
              </a:endParaRPr>
            </a:p>
          </p:txBody>
        </p:sp>
      </p:grpSp>
      <p:grpSp>
        <p:nvGrpSpPr>
          <p:cNvPr id="22533" name="مجموعة 50"/>
          <p:cNvGrpSpPr>
            <a:grpSpLocks/>
          </p:cNvGrpSpPr>
          <p:nvPr/>
        </p:nvGrpSpPr>
        <p:grpSpPr bwMode="auto">
          <a:xfrm>
            <a:off x="7772400" y="1143001"/>
            <a:ext cx="1885751" cy="3521305"/>
            <a:chOff x="5630773" y="609600"/>
            <a:chExt cx="1885663" cy="3521365"/>
          </a:xfrm>
        </p:grpSpPr>
        <p:grpSp>
          <p:nvGrpSpPr>
            <p:cNvPr id="22548" name="مجموعة 38"/>
            <p:cNvGrpSpPr>
              <a:grpSpLocks/>
            </p:cNvGrpSpPr>
            <p:nvPr/>
          </p:nvGrpSpPr>
          <p:grpSpPr bwMode="auto">
            <a:xfrm rot="5400000">
              <a:off x="4928808" y="1600200"/>
              <a:ext cx="3232730" cy="1828800"/>
              <a:chOff x="204409" y="1524000"/>
              <a:chExt cx="3232730" cy="1828800"/>
            </a:xfrm>
          </p:grpSpPr>
          <p:sp>
            <p:nvSpPr>
              <p:cNvPr id="40" name="مستطيل 39"/>
              <p:cNvSpPr/>
              <p:nvPr/>
            </p:nvSpPr>
            <p:spPr bwMode="auto">
              <a:xfrm>
                <a:off x="204704" y="1524085"/>
                <a:ext cx="184153" cy="4000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endParaRPr lang="en-US" sz="2000" dirty="0">
                  <a:solidFill>
                    <a:schemeClr val="tx2">
                      <a:satMod val="200000"/>
                    </a:schemeClr>
                  </a:solidFill>
                  <a:cs typeface="FrankRuehl" pitchFamily="34" charset="-79"/>
                </a:endParaRPr>
              </a:p>
            </p:txBody>
          </p:sp>
          <p:sp>
            <p:nvSpPr>
              <p:cNvPr id="41" name="مثلث متساوي الساقين 40"/>
              <p:cNvSpPr/>
              <p:nvPr/>
            </p:nvSpPr>
            <p:spPr>
              <a:xfrm>
                <a:off x="609523" y="1676478"/>
                <a:ext cx="2057435" cy="1676321"/>
              </a:xfrm>
              <a:prstGeom prst="triangl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 rtl="1" eaLnBrk="1" hangingPunct="1">
                  <a:defRPr/>
                </a:pPr>
                <a:endParaRPr lang="he-IL"/>
              </a:p>
            </p:txBody>
          </p:sp>
          <p:sp>
            <p:nvSpPr>
              <p:cNvPr id="43" name="مستطيل 42"/>
              <p:cNvSpPr/>
              <p:nvPr/>
            </p:nvSpPr>
            <p:spPr bwMode="auto">
              <a:xfrm>
                <a:off x="3252755" y="1752675"/>
                <a:ext cx="184153" cy="4000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endParaRPr lang="en-US" sz="2000" dirty="0">
                  <a:solidFill>
                    <a:schemeClr val="tx2">
                      <a:satMod val="200000"/>
                    </a:schemeClr>
                  </a:solidFill>
                  <a:cs typeface="FrankRuehl" pitchFamily="34" charset="-79"/>
                </a:endParaRPr>
              </a:p>
            </p:txBody>
          </p:sp>
          <p:sp>
            <p:nvSpPr>
              <p:cNvPr id="44" name="شكل حر 43"/>
              <p:cNvSpPr/>
              <p:nvPr/>
            </p:nvSpPr>
            <p:spPr>
              <a:xfrm>
                <a:off x="1473138" y="1941577"/>
                <a:ext cx="330206" cy="79371"/>
              </a:xfrm>
              <a:custGeom>
                <a:avLst/>
                <a:gdLst>
                  <a:gd name="connsiteX0" fmla="*/ 1513 w 329317"/>
                  <a:gd name="connsiteY0" fmla="*/ 0 h 79843"/>
                  <a:gd name="connsiteX1" fmla="*/ 36019 w 329317"/>
                  <a:gd name="connsiteY1" fmla="*/ 43132 h 79843"/>
                  <a:gd name="connsiteX2" fmla="*/ 96404 w 329317"/>
                  <a:gd name="connsiteY2" fmla="*/ 77638 h 79843"/>
                  <a:gd name="connsiteX3" fmla="*/ 260305 w 329317"/>
                  <a:gd name="connsiteY3" fmla="*/ 69012 h 79843"/>
                  <a:gd name="connsiteX4" fmla="*/ 286185 w 329317"/>
                  <a:gd name="connsiteY4" fmla="*/ 60385 h 79843"/>
                  <a:gd name="connsiteX5" fmla="*/ 312064 w 329317"/>
                  <a:gd name="connsiteY5" fmla="*/ 43132 h 79843"/>
                  <a:gd name="connsiteX6" fmla="*/ 329317 w 329317"/>
                  <a:gd name="connsiteY6" fmla="*/ 25880 h 798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29317" h="79843">
                    <a:moveTo>
                      <a:pt x="1513" y="0"/>
                    </a:moveTo>
                    <a:cubicBezTo>
                      <a:pt x="15674" y="42487"/>
                      <a:pt x="0" y="13116"/>
                      <a:pt x="36019" y="43132"/>
                    </a:cubicBezTo>
                    <a:cubicBezTo>
                      <a:pt x="80073" y="79843"/>
                      <a:pt x="40546" y="63674"/>
                      <a:pt x="96404" y="77638"/>
                    </a:cubicBezTo>
                    <a:cubicBezTo>
                      <a:pt x="151038" y="74763"/>
                      <a:pt x="205820" y="73965"/>
                      <a:pt x="260305" y="69012"/>
                    </a:cubicBezTo>
                    <a:cubicBezTo>
                      <a:pt x="269361" y="68189"/>
                      <a:pt x="278052" y="64452"/>
                      <a:pt x="286185" y="60385"/>
                    </a:cubicBezTo>
                    <a:cubicBezTo>
                      <a:pt x="295458" y="55748"/>
                      <a:pt x="303968" y="49609"/>
                      <a:pt x="312064" y="43132"/>
                    </a:cubicBezTo>
                    <a:cubicBezTo>
                      <a:pt x="318415" y="38051"/>
                      <a:pt x="323566" y="31631"/>
                      <a:pt x="329317" y="25880"/>
                    </a:cubicBezTo>
                  </a:path>
                </a:pathLst>
              </a:cu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  <p:txBody>
              <a:bodyPr rtlCol="1" anchor="ctr"/>
              <a:lstStyle/>
              <a:p>
                <a:pPr algn="ctr" rtl="1" eaLnBrk="1" hangingPunct="1">
                  <a:defRPr/>
                </a:pPr>
                <a:endParaRPr lang="he-IL"/>
              </a:p>
            </p:txBody>
          </p:sp>
          <p:sp>
            <p:nvSpPr>
              <p:cNvPr id="45" name="مستطيل 44"/>
              <p:cNvSpPr/>
              <p:nvPr/>
            </p:nvSpPr>
            <p:spPr bwMode="auto">
              <a:xfrm>
                <a:off x="1576327" y="1981264"/>
                <a:ext cx="184153" cy="4000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endParaRPr lang="en-US" sz="2000" dirty="0">
                  <a:solidFill>
                    <a:schemeClr val="tx2">
                      <a:satMod val="200000"/>
                    </a:schemeClr>
                  </a:solidFill>
                  <a:cs typeface="FrankRuehl" pitchFamily="34" charset="-79"/>
                </a:endParaRPr>
              </a:p>
            </p:txBody>
          </p:sp>
        </p:grpSp>
        <p:sp>
          <p:nvSpPr>
            <p:cNvPr id="46" name="مستطيل 45"/>
            <p:cNvSpPr/>
            <p:nvPr/>
          </p:nvSpPr>
          <p:spPr bwMode="auto">
            <a:xfrm>
              <a:off x="7097752" y="3733853"/>
              <a:ext cx="418684" cy="36933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b="1" dirty="0">
                  <a:solidFill>
                    <a:srgbClr val="C00000"/>
                  </a:solidFill>
                  <a:cs typeface="FrankRuehl" pitchFamily="34" charset="-79"/>
                </a:rPr>
                <a:t>10</a:t>
              </a:r>
              <a:endParaRPr lang="en-US" sz="2000" dirty="0">
                <a:solidFill>
                  <a:schemeClr val="tx2">
                    <a:satMod val="200000"/>
                  </a:schemeClr>
                </a:solidFill>
                <a:cs typeface="FrankRuehl" pitchFamily="34" charset="-79"/>
              </a:endParaRPr>
            </a:p>
          </p:txBody>
        </p:sp>
        <p:sp>
          <p:nvSpPr>
            <p:cNvPr id="47" name="قوس كبير أيسر 46"/>
            <p:cNvSpPr/>
            <p:nvPr/>
          </p:nvSpPr>
          <p:spPr>
            <a:xfrm rot="14252378">
              <a:off x="6261743" y="2561513"/>
              <a:ext cx="982680" cy="1479481"/>
            </a:xfrm>
            <a:prstGeom prst="leftBrac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/>
            </a:p>
          </p:txBody>
        </p:sp>
        <p:sp>
          <p:nvSpPr>
            <p:cNvPr id="48" name="قوس كبير أيسر 47"/>
            <p:cNvSpPr/>
            <p:nvPr/>
          </p:nvSpPr>
          <p:spPr>
            <a:xfrm rot="7311932">
              <a:off x="6264124" y="677912"/>
              <a:ext cx="982680" cy="1481069"/>
            </a:xfrm>
            <a:prstGeom prst="leftBrace">
              <a:avLst>
                <a:gd name="adj1" fmla="val 8333"/>
                <a:gd name="adj2" fmla="val 50415"/>
              </a:avLst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 rtl="1" eaLnBrk="1" hangingPunct="1">
                <a:defRPr/>
              </a:pPr>
              <a:endParaRPr lang="he-IL"/>
            </a:p>
          </p:txBody>
        </p:sp>
        <p:sp>
          <p:nvSpPr>
            <p:cNvPr id="49" name="مستطيل 48"/>
            <p:cNvSpPr/>
            <p:nvPr/>
          </p:nvSpPr>
          <p:spPr bwMode="auto">
            <a:xfrm>
              <a:off x="6716770" y="609600"/>
              <a:ext cx="418684" cy="36933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b="1" dirty="0">
                  <a:solidFill>
                    <a:srgbClr val="C00000"/>
                  </a:solidFill>
                  <a:cs typeface="FrankRuehl" pitchFamily="34" charset="-79"/>
                </a:rPr>
                <a:t>10</a:t>
              </a:r>
              <a:endParaRPr lang="en-US" sz="2000" dirty="0">
                <a:solidFill>
                  <a:schemeClr val="tx2">
                    <a:satMod val="200000"/>
                  </a:schemeClr>
                </a:solidFill>
                <a:cs typeface="FrankRuehl" pitchFamily="34" charset="-79"/>
              </a:endParaRPr>
            </a:p>
          </p:txBody>
        </p:sp>
        <p:sp>
          <p:nvSpPr>
            <p:cNvPr id="50" name="مستطيل 49"/>
            <p:cNvSpPr/>
            <p:nvPr/>
          </p:nvSpPr>
          <p:spPr bwMode="auto">
            <a:xfrm>
              <a:off x="6489644" y="2133626"/>
              <a:ext cx="444331" cy="40011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2000" b="1" dirty="0">
                  <a:solidFill>
                    <a:srgbClr val="C00000"/>
                  </a:solidFill>
                  <a:cs typeface="FrankRuehl" pitchFamily="34" charset="-79"/>
                </a:rPr>
                <a:t>80</a:t>
              </a:r>
              <a:endParaRPr lang="en-US" sz="2000" dirty="0">
                <a:solidFill>
                  <a:schemeClr val="tx2">
                    <a:satMod val="200000"/>
                  </a:schemeClr>
                </a:solidFill>
                <a:cs typeface="FrankRuehl" pitchFamily="34" charset="-79"/>
              </a:endParaRPr>
            </a:p>
          </p:txBody>
        </p:sp>
      </p:grpSp>
      <p:sp>
        <p:nvSpPr>
          <p:cNvPr id="52" name="Rectangle 2"/>
          <p:cNvSpPr txBox="1">
            <a:spLocks noChangeArrowheads="1"/>
          </p:cNvSpPr>
          <p:nvPr/>
        </p:nvSpPr>
        <p:spPr>
          <a:xfrm>
            <a:off x="1828800" y="3733800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ar-SA" sz="4400" b="1" dirty="0">
                <a:solidFill>
                  <a:srgbClr val="C00000"/>
                </a:solidFill>
                <a:latin typeface="+mj-lt"/>
                <a:ea typeface="+mj-ea"/>
                <a:cs typeface="FrankRuehl" pitchFamily="34" charset="-79"/>
              </a:rPr>
              <a:t>الحل :</a:t>
            </a:r>
            <a:endParaRPr lang="ar-SA" sz="4000" dirty="0">
              <a:solidFill>
                <a:srgbClr val="C00000"/>
              </a:solidFill>
              <a:latin typeface="+mj-lt"/>
              <a:ea typeface="+mj-ea"/>
              <a:cs typeface="FrankRuehl" pitchFamily="34" charset="-79"/>
            </a:endParaRPr>
          </a:p>
          <a:p>
            <a:pPr algn="ctr">
              <a:defRPr/>
            </a:pPr>
            <a:endParaRPr lang="en-US" sz="4800" dirty="0">
              <a:solidFill>
                <a:schemeClr val="tx2">
                  <a:satMod val="200000"/>
                </a:schemeClr>
              </a:solidFill>
              <a:latin typeface="+mj-lt"/>
              <a:ea typeface="+mj-ea"/>
              <a:cs typeface="FrankRuehl" pitchFamily="34" charset="-79"/>
            </a:endParaRPr>
          </a:p>
        </p:txBody>
      </p:sp>
      <p:sp>
        <p:nvSpPr>
          <p:cNvPr id="53" name="Rectangle 2"/>
          <p:cNvSpPr txBox="1">
            <a:spLocks noChangeArrowheads="1"/>
          </p:cNvSpPr>
          <p:nvPr/>
        </p:nvSpPr>
        <p:spPr>
          <a:xfrm>
            <a:off x="8743950" y="4276725"/>
            <a:ext cx="1905000" cy="1143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ar-SA" sz="4800" dirty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FrankRuehl" pitchFamily="34" charset="-79"/>
              </a:rPr>
              <a:t>معطى :</a:t>
            </a:r>
          </a:p>
        </p:txBody>
      </p:sp>
      <p:sp>
        <p:nvSpPr>
          <p:cNvPr id="54" name="مستطيل 53"/>
          <p:cNvSpPr/>
          <p:nvPr/>
        </p:nvSpPr>
        <p:spPr bwMode="auto">
          <a:xfrm>
            <a:off x="7328556" y="1524000"/>
            <a:ext cx="3241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rgbClr val="C00000"/>
                </a:solidFill>
                <a:cs typeface="FrankRuehl" pitchFamily="34" charset="-79"/>
              </a:rPr>
              <a:t>A</a:t>
            </a:r>
            <a:endParaRPr lang="en-US" sz="2000" dirty="0">
              <a:solidFill>
                <a:schemeClr val="tx2">
                  <a:satMod val="200000"/>
                </a:schemeClr>
              </a:solidFill>
              <a:cs typeface="FrankRuehl" pitchFamily="34" charset="-79"/>
            </a:endParaRPr>
          </a:p>
        </p:txBody>
      </p:sp>
      <p:sp>
        <p:nvSpPr>
          <p:cNvPr id="55" name="مستطيل 54"/>
          <p:cNvSpPr/>
          <p:nvPr/>
        </p:nvSpPr>
        <p:spPr bwMode="auto">
          <a:xfrm>
            <a:off x="9547172" y="2667000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rgbClr val="C00000"/>
                </a:solidFill>
                <a:cs typeface="FrankRuehl" pitchFamily="34" charset="-79"/>
              </a:rPr>
              <a:t>C</a:t>
            </a:r>
            <a:endParaRPr lang="en-US" sz="2000" dirty="0">
              <a:solidFill>
                <a:schemeClr val="tx2">
                  <a:satMod val="200000"/>
                </a:schemeClr>
              </a:solidFill>
              <a:cs typeface="FrankRuehl" pitchFamily="34" charset="-79"/>
            </a:endParaRPr>
          </a:p>
        </p:txBody>
      </p:sp>
      <p:sp>
        <p:nvSpPr>
          <p:cNvPr id="56" name="مستطيل 55"/>
          <p:cNvSpPr/>
          <p:nvPr/>
        </p:nvSpPr>
        <p:spPr bwMode="auto">
          <a:xfrm>
            <a:off x="7333364" y="3657600"/>
            <a:ext cx="314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rgbClr val="C00000"/>
                </a:solidFill>
                <a:cs typeface="FrankRuehl" pitchFamily="34" charset="-79"/>
              </a:rPr>
              <a:t>B</a:t>
            </a:r>
            <a:endParaRPr lang="en-US" sz="2000" dirty="0">
              <a:solidFill>
                <a:schemeClr val="tx2">
                  <a:satMod val="200000"/>
                </a:schemeClr>
              </a:solidFill>
              <a:cs typeface="FrankRuehl" pitchFamily="34" charset="-79"/>
            </a:endParaRPr>
          </a:p>
        </p:txBody>
      </p:sp>
      <p:sp>
        <p:nvSpPr>
          <p:cNvPr id="57" name="مستطيل 56"/>
          <p:cNvSpPr/>
          <p:nvPr/>
        </p:nvSpPr>
        <p:spPr bwMode="auto">
          <a:xfrm>
            <a:off x="3515350" y="1295400"/>
            <a:ext cx="3305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rgbClr val="C00000"/>
                </a:solidFill>
                <a:cs typeface="FrankRuehl" pitchFamily="34" charset="-79"/>
              </a:rPr>
              <a:t>H</a:t>
            </a:r>
            <a:endParaRPr lang="en-US" sz="2000" dirty="0">
              <a:solidFill>
                <a:schemeClr val="tx2">
                  <a:satMod val="200000"/>
                </a:schemeClr>
              </a:solidFill>
              <a:cs typeface="FrankRuehl" pitchFamily="34" charset="-79"/>
            </a:endParaRPr>
          </a:p>
        </p:txBody>
      </p:sp>
      <p:sp>
        <p:nvSpPr>
          <p:cNvPr id="58" name="مستطيل 57"/>
          <p:cNvSpPr/>
          <p:nvPr/>
        </p:nvSpPr>
        <p:spPr bwMode="auto">
          <a:xfrm>
            <a:off x="2286000" y="3352800"/>
            <a:ext cx="457200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rgbClr val="C00000"/>
                </a:solidFill>
                <a:cs typeface="FrankRuehl" pitchFamily="34" charset="-79"/>
              </a:rPr>
              <a:t>R</a:t>
            </a:r>
            <a:endParaRPr lang="en-US" sz="2000" dirty="0">
              <a:solidFill>
                <a:schemeClr val="tx2">
                  <a:satMod val="200000"/>
                </a:schemeClr>
              </a:solidFill>
              <a:cs typeface="FrankRuehl" pitchFamily="34" charset="-79"/>
            </a:endParaRPr>
          </a:p>
        </p:txBody>
      </p:sp>
      <p:sp>
        <p:nvSpPr>
          <p:cNvPr id="59" name="مستطيل 58"/>
          <p:cNvSpPr/>
          <p:nvPr/>
        </p:nvSpPr>
        <p:spPr bwMode="auto">
          <a:xfrm>
            <a:off x="4658350" y="3352800"/>
            <a:ext cx="3305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rgbClr val="C00000"/>
                </a:solidFill>
                <a:cs typeface="FrankRuehl" pitchFamily="34" charset="-79"/>
              </a:rPr>
              <a:t>D</a:t>
            </a:r>
            <a:endParaRPr lang="en-US" sz="2000" dirty="0">
              <a:solidFill>
                <a:schemeClr val="tx2">
                  <a:satMod val="200000"/>
                </a:schemeClr>
              </a:solidFill>
              <a:cs typeface="FrankRuehl" pitchFamily="34" charset="-79"/>
            </a:endParaRPr>
          </a:p>
        </p:txBody>
      </p:sp>
      <p:sp>
        <p:nvSpPr>
          <p:cNvPr id="60" name="مستطيل 59"/>
          <p:cNvSpPr>
            <a:spLocks noChangeArrowheads="1"/>
          </p:cNvSpPr>
          <p:nvPr/>
        </p:nvSpPr>
        <p:spPr bwMode="auto">
          <a:xfrm>
            <a:off x="6096000" y="4800600"/>
            <a:ext cx="441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SA" altLang="he-IL" sz="3200" b="1">
                <a:solidFill>
                  <a:srgbClr val="C00000"/>
                </a:solidFill>
                <a:latin typeface="Calibri" panose="020F0502020204030204" pitchFamily="34" charset="0"/>
                <a:cs typeface="FrankRuehl" panose="020E0503060101010101" pitchFamily="34" charset="-79"/>
              </a:rPr>
              <a:t>               ض</a:t>
            </a:r>
            <a:r>
              <a:rPr lang="en-US" altLang="he-IL" sz="3200" b="1">
                <a:solidFill>
                  <a:srgbClr val="C00000"/>
                </a:solidFill>
                <a:latin typeface="Calibri" panose="020F0502020204030204" pitchFamily="34" charset="0"/>
                <a:cs typeface="FrankRuehl" panose="020E0503060101010101" pitchFamily="34" charset="-79"/>
              </a:rPr>
              <a:t>:  </a:t>
            </a:r>
            <a:r>
              <a:rPr lang="ar-SA" altLang="he-IL" sz="3200" b="1">
                <a:solidFill>
                  <a:srgbClr val="C00000"/>
                </a:solidFill>
                <a:latin typeface="Calibri" panose="020F0502020204030204" pitchFamily="34" charset="0"/>
                <a:cs typeface="FrankRuehl" panose="020E0503060101010101" pitchFamily="34" charset="-79"/>
              </a:rPr>
              <a:t> </a:t>
            </a:r>
            <a:r>
              <a:rPr lang="en-US" altLang="he-IL" sz="2800" b="1">
                <a:solidFill>
                  <a:srgbClr val="C00000"/>
                </a:solidFill>
                <a:latin typeface="Calibri" panose="020F0502020204030204" pitchFamily="34" charset="0"/>
                <a:cs typeface="FrankRuehl" panose="020E0503060101010101" pitchFamily="34" charset="-79"/>
              </a:rPr>
              <a:t>AC</a:t>
            </a:r>
            <a:r>
              <a:rPr lang="ar-SA" altLang="he-IL" sz="2800" b="1">
                <a:solidFill>
                  <a:srgbClr val="C00000"/>
                </a:solidFill>
                <a:latin typeface="Calibri" panose="020F0502020204030204" pitchFamily="34" charset="0"/>
                <a:cs typeface="FrankRuehl" panose="020E0503060101010101" pitchFamily="34" charset="-79"/>
              </a:rPr>
              <a:t> </a:t>
            </a:r>
            <a:r>
              <a:rPr lang="ar-SA" altLang="he-IL" sz="3200" b="1">
                <a:solidFill>
                  <a:srgbClr val="C00000"/>
                </a:solidFill>
                <a:latin typeface="Calibri" panose="020F0502020204030204" pitchFamily="34" charset="0"/>
                <a:cs typeface="FrankRuehl" panose="020E0503060101010101" pitchFamily="34" charset="-79"/>
              </a:rPr>
              <a:t>= </a:t>
            </a:r>
            <a:r>
              <a:rPr lang="en-US" altLang="he-IL" sz="3200" b="1">
                <a:solidFill>
                  <a:srgbClr val="C00000"/>
                </a:solidFill>
                <a:latin typeface="Calibri" panose="020F0502020204030204" pitchFamily="34" charset="0"/>
                <a:cs typeface="FrankRuehl" panose="020E0503060101010101" pitchFamily="34" charset="-79"/>
              </a:rPr>
              <a:t>HR</a:t>
            </a:r>
            <a:endParaRPr lang="en-US" altLang="he-IL" sz="3600">
              <a:solidFill>
                <a:srgbClr val="0044AC"/>
              </a:solidFill>
              <a:latin typeface="Calibri" panose="020F0502020204030204" pitchFamily="34" charset="0"/>
              <a:cs typeface="FrankRuehl" panose="020E0503060101010101" pitchFamily="34" charset="-79"/>
            </a:endParaRPr>
          </a:p>
        </p:txBody>
      </p:sp>
      <p:sp>
        <p:nvSpPr>
          <p:cNvPr id="61" name="مستطيل 60"/>
          <p:cNvSpPr>
            <a:spLocks noChangeArrowheads="1"/>
          </p:cNvSpPr>
          <p:nvPr/>
        </p:nvSpPr>
        <p:spPr bwMode="auto">
          <a:xfrm>
            <a:off x="6096000" y="6057900"/>
            <a:ext cx="441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SA" altLang="he-IL" sz="3200" b="1">
                <a:solidFill>
                  <a:srgbClr val="C00000"/>
                </a:solidFill>
                <a:latin typeface="Calibri" panose="020F0502020204030204" pitchFamily="34" charset="0"/>
                <a:cs typeface="FrankRuehl" panose="020E0503060101010101" pitchFamily="34" charset="-79"/>
              </a:rPr>
              <a:t>               ض</a:t>
            </a:r>
            <a:r>
              <a:rPr lang="en-US" altLang="he-IL" sz="3200" b="1">
                <a:solidFill>
                  <a:srgbClr val="C00000"/>
                </a:solidFill>
                <a:latin typeface="Calibri" panose="020F0502020204030204" pitchFamily="34" charset="0"/>
                <a:cs typeface="FrankRuehl" panose="020E0503060101010101" pitchFamily="34" charset="-79"/>
              </a:rPr>
              <a:t>: </a:t>
            </a:r>
            <a:r>
              <a:rPr lang="ar-SA" altLang="he-IL" sz="3200" b="1">
                <a:solidFill>
                  <a:srgbClr val="C00000"/>
                </a:solidFill>
                <a:latin typeface="Calibri" panose="020F0502020204030204" pitchFamily="34" charset="0"/>
                <a:cs typeface="FrankRuehl" panose="020E0503060101010101" pitchFamily="34" charset="-79"/>
              </a:rPr>
              <a:t> </a:t>
            </a:r>
            <a:r>
              <a:rPr lang="en-US" altLang="he-IL" sz="2800" b="1">
                <a:solidFill>
                  <a:srgbClr val="C00000"/>
                </a:solidFill>
                <a:latin typeface="Calibri" panose="020F0502020204030204" pitchFamily="34" charset="0"/>
                <a:cs typeface="FrankRuehl" panose="020E0503060101010101" pitchFamily="34" charset="-79"/>
              </a:rPr>
              <a:t>BC</a:t>
            </a:r>
            <a:r>
              <a:rPr lang="ar-SA" altLang="he-IL" sz="2800" b="1">
                <a:solidFill>
                  <a:srgbClr val="C00000"/>
                </a:solidFill>
                <a:latin typeface="Calibri" panose="020F0502020204030204" pitchFamily="34" charset="0"/>
                <a:cs typeface="FrankRuehl" panose="020E0503060101010101" pitchFamily="34" charset="-79"/>
              </a:rPr>
              <a:t> </a:t>
            </a:r>
            <a:r>
              <a:rPr lang="ar-SA" altLang="he-IL" sz="3200" b="1">
                <a:solidFill>
                  <a:srgbClr val="C00000"/>
                </a:solidFill>
                <a:latin typeface="Calibri" panose="020F0502020204030204" pitchFamily="34" charset="0"/>
                <a:cs typeface="FrankRuehl" panose="020E0503060101010101" pitchFamily="34" charset="-79"/>
              </a:rPr>
              <a:t>= </a:t>
            </a:r>
            <a:r>
              <a:rPr lang="en-US" altLang="he-IL" sz="3200" b="1">
                <a:solidFill>
                  <a:srgbClr val="C00000"/>
                </a:solidFill>
                <a:latin typeface="Calibri" panose="020F0502020204030204" pitchFamily="34" charset="0"/>
                <a:cs typeface="FrankRuehl" panose="020E0503060101010101" pitchFamily="34" charset="-79"/>
              </a:rPr>
              <a:t>HD</a:t>
            </a:r>
            <a:endParaRPr lang="en-US" altLang="he-IL" sz="3600">
              <a:solidFill>
                <a:srgbClr val="0044AC"/>
              </a:solidFill>
              <a:latin typeface="Calibri" panose="020F0502020204030204" pitchFamily="34" charset="0"/>
              <a:cs typeface="FrankRuehl" panose="020E0503060101010101" pitchFamily="34" charset="-79"/>
            </a:endParaRPr>
          </a:p>
        </p:txBody>
      </p:sp>
      <p:sp>
        <p:nvSpPr>
          <p:cNvPr id="63" name="سهم لأعلى 62"/>
          <p:cNvSpPr/>
          <p:nvPr/>
        </p:nvSpPr>
        <p:spPr>
          <a:xfrm rot="16200000">
            <a:off x="5276850" y="5010150"/>
            <a:ext cx="723900" cy="1371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endParaRPr lang="he-IL"/>
          </a:p>
        </p:txBody>
      </p:sp>
      <p:graphicFrame>
        <p:nvGraphicFramePr>
          <p:cNvPr id="2" name="كائن 1"/>
          <p:cNvGraphicFramePr>
            <a:graphicFrameLocks noChangeAspect="1"/>
          </p:cNvGraphicFramePr>
          <p:nvPr/>
        </p:nvGraphicFramePr>
        <p:xfrm>
          <a:off x="1893889" y="5445125"/>
          <a:ext cx="2827337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معادلة" r:id="rId4" imgW="1002865" imgH="177723" progId="Equation.3">
                  <p:embed/>
                </p:oleObj>
              </mc:Choice>
              <mc:Fallback>
                <p:oleObj name="معادلة" r:id="rId4" imgW="1002865" imgH="177723" progId="Equation.3">
                  <p:embed/>
                  <p:pic>
                    <p:nvPicPr>
                      <p:cNvPr id="2" name="كائن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3889" y="5445125"/>
                        <a:ext cx="2827337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كائن 3"/>
          <p:cNvGraphicFramePr>
            <a:graphicFrameLocks noChangeAspect="1"/>
          </p:cNvGraphicFramePr>
          <p:nvPr/>
        </p:nvGraphicFramePr>
        <p:xfrm>
          <a:off x="6459538" y="5489575"/>
          <a:ext cx="1935162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معادلة" r:id="rId6" imgW="672516" imgH="177646" progId="Equation.3">
                  <p:embed/>
                </p:oleObj>
              </mc:Choice>
              <mc:Fallback>
                <p:oleObj name="معادلة" r:id="rId6" imgW="672516" imgH="177646" progId="Equation.3">
                  <p:embed/>
                  <p:pic>
                    <p:nvPicPr>
                      <p:cNvPr id="4" name="كائن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9538" y="5489575"/>
                        <a:ext cx="1935162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مستطيل 4"/>
          <p:cNvSpPr>
            <a:spLocks noChangeArrowheads="1"/>
          </p:cNvSpPr>
          <p:nvPr/>
        </p:nvSpPr>
        <p:spPr bwMode="auto">
          <a:xfrm>
            <a:off x="8277225" y="5414964"/>
            <a:ext cx="5603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ar-SA" altLang="he-IL" sz="2800" b="1">
                <a:solidFill>
                  <a:srgbClr val="C00000"/>
                </a:solidFill>
                <a:latin typeface="Calibri" panose="020F0502020204030204" pitchFamily="34" charset="0"/>
              </a:rPr>
              <a:t>ز: </a:t>
            </a:r>
            <a:endParaRPr lang="en-US" altLang="he-IL" sz="2800"/>
          </a:p>
        </p:txBody>
      </p:sp>
    </p:spTree>
    <p:extLst>
      <p:ext uri="{BB962C8B-B14F-4D97-AF65-F5344CB8AC3E}">
        <p14:creationId xmlns:p14="http://schemas.microsoft.com/office/powerpoint/2010/main" val="1435523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60" grpId="0"/>
      <p:bldP spid="61" grpId="0"/>
      <p:bldP spid="63" grpId="0" animBg="1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20875" y="1233488"/>
            <a:ext cx="8229600" cy="944562"/>
          </a:xfrm>
        </p:spPr>
        <p:txBody>
          <a:bodyPr/>
          <a:lstStyle/>
          <a:p>
            <a:pPr algn="r" eaLnBrk="1" hangingPunct="1">
              <a:defRPr/>
            </a:pPr>
            <a:r>
              <a:rPr lang="ar-SA" altLang="he-IL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برهن </a:t>
            </a:r>
            <a:r>
              <a:rPr lang="ar-SA" altLang="he-IL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ان</a:t>
            </a:r>
            <a:r>
              <a:rPr lang="ar-SY" altLang="he-IL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:</a:t>
            </a:r>
            <a:endParaRPr lang="en-US" altLang="he-IL" sz="40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</a:endParaRPr>
          </a:p>
        </p:txBody>
      </p:sp>
      <p:grpSp>
        <p:nvGrpSpPr>
          <p:cNvPr id="26627" name="مجموعة 18"/>
          <p:cNvGrpSpPr>
            <a:grpSpLocks/>
          </p:cNvGrpSpPr>
          <p:nvPr/>
        </p:nvGrpSpPr>
        <p:grpSpPr bwMode="auto">
          <a:xfrm>
            <a:off x="4419600" y="2895600"/>
            <a:ext cx="3581400" cy="2057400"/>
            <a:chOff x="2895600" y="2514600"/>
            <a:chExt cx="3581400" cy="2057400"/>
          </a:xfrm>
        </p:grpSpPr>
        <p:cxnSp>
          <p:nvCxnSpPr>
            <p:cNvPr id="3" name="رابط مستقيم 2"/>
            <p:cNvCxnSpPr/>
            <p:nvPr/>
          </p:nvCxnSpPr>
          <p:spPr>
            <a:xfrm flipH="1">
              <a:off x="2895600" y="2514600"/>
              <a:ext cx="3581400" cy="190500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" name="رابط مستقيم 4"/>
            <p:cNvCxnSpPr/>
            <p:nvPr/>
          </p:nvCxnSpPr>
          <p:spPr>
            <a:xfrm>
              <a:off x="2895600" y="2514600"/>
              <a:ext cx="3581400" cy="205740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رابط مستقيم 12"/>
            <p:cNvCxnSpPr/>
            <p:nvPr/>
          </p:nvCxnSpPr>
          <p:spPr>
            <a:xfrm>
              <a:off x="6477000" y="2514600"/>
              <a:ext cx="0" cy="205740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رابط مستقيم 15"/>
            <p:cNvCxnSpPr/>
            <p:nvPr/>
          </p:nvCxnSpPr>
          <p:spPr>
            <a:xfrm>
              <a:off x="2895600" y="2514600"/>
              <a:ext cx="0" cy="190500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3" name="رابط مستقيم 22"/>
          <p:cNvCxnSpPr/>
          <p:nvPr/>
        </p:nvCxnSpPr>
        <p:spPr>
          <a:xfrm flipH="1">
            <a:off x="5334000" y="3276600"/>
            <a:ext cx="152400" cy="30480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5" name="رابط مستقيم 24"/>
          <p:cNvCxnSpPr/>
          <p:nvPr/>
        </p:nvCxnSpPr>
        <p:spPr>
          <a:xfrm flipH="1">
            <a:off x="6934200" y="4267200"/>
            <a:ext cx="152400" cy="2286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" name="رابط مستقيم 28"/>
          <p:cNvCxnSpPr/>
          <p:nvPr/>
        </p:nvCxnSpPr>
        <p:spPr>
          <a:xfrm>
            <a:off x="5084763" y="4214813"/>
            <a:ext cx="152400" cy="31591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رابط مستقيم 30"/>
          <p:cNvCxnSpPr/>
          <p:nvPr/>
        </p:nvCxnSpPr>
        <p:spPr>
          <a:xfrm>
            <a:off x="5181600" y="4159250"/>
            <a:ext cx="152400" cy="3175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6632" name="Text Box 38"/>
          <p:cNvSpPr txBox="1">
            <a:spLocks noChangeArrowheads="1"/>
          </p:cNvSpPr>
          <p:nvPr/>
        </p:nvSpPr>
        <p:spPr bwMode="auto">
          <a:xfrm>
            <a:off x="7804150" y="4967288"/>
            <a:ext cx="349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he-IL" b="1"/>
              <a:t>E</a:t>
            </a:r>
          </a:p>
        </p:txBody>
      </p:sp>
      <p:sp>
        <p:nvSpPr>
          <p:cNvPr id="26633" name="Text Box 38"/>
          <p:cNvSpPr txBox="1">
            <a:spLocks noChangeArrowheads="1"/>
          </p:cNvSpPr>
          <p:nvPr/>
        </p:nvSpPr>
        <p:spPr bwMode="auto">
          <a:xfrm>
            <a:off x="4244975" y="2446338"/>
            <a:ext cx="349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he-IL" b="1"/>
              <a:t>A</a:t>
            </a:r>
          </a:p>
        </p:txBody>
      </p:sp>
      <p:sp>
        <p:nvSpPr>
          <p:cNvPr id="26634" name="Text Box 38"/>
          <p:cNvSpPr txBox="1">
            <a:spLocks noChangeArrowheads="1"/>
          </p:cNvSpPr>
          <p:nvPr/>
        </p:nvSpPr>
        <p:spPr bwMode="auto">
          <a:xfrm>
            <a:off x="4002088" y="4813301"/>
            <a:ext cx="349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he-IL" b="1"/>
              <a:t>B</a:t>
            </a:r>
          </a:p>
        </p:txBody>
      </p:sp>
      <p:sp>
        <p:nvSpPr>
          <p:cNvPr id="26635" name="Text Box 38"/>
          <p:cNvSpPr txBox="1">
            <a:spLocks noChangeArrowheads="1"/>
          </p:cNvSpPr>
          <p:nvPr/>
        </p:nvSpPr>
        <p:spPr bwMode="auto">
          <a:xfrm>
            <a:off x="6035675" y="3390901"/>
            <a:ext cx="349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he-IL" b="1"/>
              <a:t>C</a:t>
            </a:r>
          </a:p>
        </p:txBody>
      </p:sp>
      <p:cxnSp>
        <p:nvCxnSpPr>
          <p:cNvPr id="21" name="رابط مستقيم 20"/>
          <p:cNvCxnSpPr/>
          <p:nvPr/>
        </p:nvCxnSpPr>
        <p:spPr>
          <a:xfrm>
            <a:off x="7010400" y="3276600"/>
            <a:ext cx="152400" cy="22860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7" name="رابط مستقيم 26"/>
          <p:cNvCxnSpPr/>
          <p:nvPr/>
        </p:nvCxnSpPr>
        <p:spPr>
          <a:xfrm flipH="1">
            <a:off x="7010400" y="4318000"/>
            <a:ext cx="152400" cy="2667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6638" name="Text Box 38"/>
          <p:cNvSpPr txBox="1">
            <a:spLocks noChangeArrowheads="1"/>
          </p:cNvSpPr>
          <p:nvPr/>
        </p:nvSpPr>
        <p:spPr bwMode="auto">
          <a:xfrm>
            <a:off x="7826375" y="2478088"/>
            <a:ext cx="349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he-IL" b="1"/>
              <a:t>D</a:t>
            </a:r>
          </a:p>
        </p:txBody>
      </p:sp>
      <p:sp>
        <p:nvSpPr>
          <p:cNvPr id="26639" name="مستطيل 66560"/>
          <p:cNvSpPr>
            <a:spLocks noChangeArrowheads="1"/>
          </p:cNvSpPr>
          <p:nvPr/>
        </p:nvSpPr>
        <p:spPr bwMode="auto">
          <a:xfrm>
            <a:off x="8534400" y="430214"/>
            <a:ext cx="1538288" cy="175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ar-SA" altLang="he-IL" b="1"/>
              <a:t>معطى : </a:t>
            </a:r>
          </a:p>
          <a:p>
            <a:pPr algn="r"/>
            <a:endParaRPr lang="en-US" altLang="he-IL" b="1"/>
          </a:p>
          <a:p>
            <a:pPr algn="r"/>
            <a:r>
              <a:rPr lang="ar-SA" altLang="he-IL" b="1"/>
              <a:t>و</a:t>
            </a:r>
            <a:r>
              <a:rPr lang="en-US" altLang="he-IL" b="1"/>
              <a:t>  AC=CD</a:t>
            </a:r>
          </a:p>
          <a:p>
            <a:pPr algn="r"/>
            <a:endParaRPr lang="en-US" altLang="he-IL" b="1"/>
          </a:p>
          <a:p>
            <a:pPr algn="r"/>
            <a:endParaRPr lang="en-US" altLang="he-IL" b="1"/>
          </a:p>
          <a:p>
            <a:pPr algn="r"/>
            <a:endParaRPr lang="en-US" altLang="he-IL" b="1"/>
          </a:p>
        </p:txBody>
      </p:sp>
      <p:sp>
        <p:nvSpPr>
          <p:cNvPr id="26640" name="مستطيل 66562"/>
          <p:cNvSpPr>
            <a:spLocks noChangeArrowheads="1"/>
          </p:cNvSpPr>
          <p:nvPr/>
        </p:nvSpPr>
        <p:spPr bwMode="auto">
          <a:xfrm>
            <a:off x="7931150" y="973139"/>
            <a:ext cx="9731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he-IL" b="1">
                <a:solidFill>
                  <a:srgbClr val="000000"/>
                </a:solidFill>
              </a:rPr>
              <a:t>BC=CE</a:t>
            </a:r>
            <a:endParaRPr lang="en-US" altLang="he-IL"/>
          </a:p>
        </p:txBody>
      </p:sp>
      <p:graphicFrame>
        <p:nvGraphicFramePr>
          <p:cNvPr id="66565" name="كائن 6656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7775786"/>
              </p:ext>
            </p:extLst>
          </p:nvPr>
        </p:nvGraphicFramePr>
        <p:xfrm>
          <a:off x="4999037" y="1952625"/>
          <a:ext cx="2827338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معادلة" r:id="rId3" imgW="1002865" imgH="177723" progId="Equation.3">
                  <p:embed/>
                </p:oleObj>
              </mc:Choice>
              <mc:Fallback>
                <p:oleObj name="معادلة" r:id="rId3" imgW="1002865" imgH="177723" progId="Equation.3">
                  <p:embed/>
                  <p:pic>
                    <p:nvPicPr>
                      <p:cNvPr id="66565" name="كائن 665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9037" y="1952625"/>
                        <a:ext cx="2827338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36372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6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109</Words>
  <Application>Microsoft Office PowerPoint</Application>
  <PresentationFormat>מסך רחב</PresentationFormat>
  <Paragraphs>44</Paragraphs>
  <Slides>4</Slides>
  <Notes>1</Notes>
  <HiddenSlides>0</HiddenSlides>
  <MMClips>0</MMClips>
  <ScaleCrop>false</ScaleCrop>
  <HeadingPairs>
    <vt:vector size="8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13" baseType="lpstr">
      <vt:lpstr>Arabic Typesetting</vt:lpstr>
      <vt:lpstr>Arial</vt:lpstr>
      <vt:lpstr>Calibri</vt:lpstr>
      <vt:lpstr>Calibri Light</vt:lpstr>
      <vt:lpstr>Cambria Math</vt:lpstr>
      <vt:lpstr>FrankRuehl</vt:lpstr>
      <vt:lpstr>Times New Roman</vt:lpstr>
      <vt:lpstr>ערכת נושא Office</vt:lpstr>
      <vt:lpstr>Microsoft Equation 3.0</vt:lpstr>
      <vt:lpstr>מצגת של PowerPoint‏</vt:lpstr>
      <vt:lpstr>מצגת של PowerPoint‏</vt:lpstr>
      <vt:lpstr>מצגת של PowerPoint‏</vt:lpstr>
      <vt:lpstr>برهن ان: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Win 10</dc:creator>
  <cp:lastModifiedBy>Win 10</cp:lastModifiedBy>
  <cp:revision>5</cp:revision>
  <dcterms:created xsi:type="dcterms:W3CDTF">2020-06-08T14:13:27Z</dcterms:created>
  <dcterms:modified xsi:type="dcterms:W3CDTF">2020-06-08T15:16:10Z</dcterms:modified>
</cp:coreProperties>
</file>